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322" r:id="rId2"/>
    <p:sldId id="323" r:id="rId3"/>
    <p:sldId id="327" r:id="rId4"/>
    <p:sldId id="325" r:id="rId5"/>
    <p:sldId id="328" r:id="rId6"/>
  </p:sldIdLst>
  <p:sldSz cx="9144000" cy="6858000" type="screen4x3"/>
  <p:notesSz cx="7010400" cy="92964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47C9FDE9-3D3B-4C30-9E13-F9628F3F87A6}">
          <p14:sldIdLst>
            <p14:sldId id="322"/>
            <p14:sldId id="323"/>
            <p14:sldId id="327"/>
            <p14:sldId id="325"/>
            <p14:sldId id="328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6B16F"/>
    <a:srgbClr val="D6EDBD"/>
    <a:srgbClr val="DF4F0F"/>
    <a:srgbClr val="FFCCCC"/>
    <a:srgbClr val="00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7" autoAdjust="0"/>
    <p:restoredTop sz="81176" autoAdjust="0"/>
  </p:normalViewPr>
  <p:slideViewPr>
    <p:cSldViewPr>
      <p:cViewPr varScale="1">
        <p:scale>
          <a:sx n="75" d="100"/>
          <a:sy n="75" d="100"/>
        </p:scale>
        <p:origin x="1134" y="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324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3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9" y="3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16A2F887-1DC6-47F7-B958-494239F99278}" type="datetimeFigureOut">
              <a:rPr lang="pt-PT" smtClean="0"/>
              <a:t>08/08/2022</a:t>
            </a:fld>
            <a:endParaRPr lang="pt-P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969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9" y="8829969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68631156-A883-4BC4-9F7D-667F54E3CE6E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06980210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3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9" y="3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03823CD8-8BA4-49ED-8E9F-0A059ECFF6DA}" type="datetimeFigureOut">
              <a:rPr lang="pt-PT" smtClean="0"/>
              <a:t>08/08/2022</a:t>
            </a:fld>
            <a:endParaRPr lang="pt-PT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pt-PT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1"/>
            <a:ext cx="5608320" cy="3660459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29969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9" y="8829969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4470AD14-C0A4-4621-81FB-4E708D109266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9420527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70AD14-C0A4-4621-81FB-4E708D109266}" type="slidenum">
              <a:rPr lang="pt-PT" smtClean="0"/>
              <a:t>1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9252466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70AD14-C0A4-4621-81FB-4E708D109266}" type="slidenum">
              <a:rPr lang="pt-PT" smtClean="0"/>
              <a:t>2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2056427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70AD14-C0A4-4621-81FB-4E708D109266}" type="slidenum">
              <a:rPr lang="pt-PT" smtClean="0"/>
              <a:t>3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65503508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70AD14-C0A4-4621-81FB-4E708D109266}" type="slidenum">
              <a:rPr lang="pt-PT" smtClean="0"/>
              <a:t>4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59176382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70AD14-C0A4-4621-81FB-4E708D109266}" type="slidenum">
              <a:rPr lang="pt-PT" smtClean="0"/>
              <a:t>5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4985536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pt-P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A0511D-B6ED-465E-803C-714AF34A84E8}" type="datetime1">
              <a:rPr lang="pt-PT" smtClean="0"/>
              <a:t>08/08/2022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2135C-9ADE-45BF-8D5A-B9A91390A29A}" type="slidenum">
              <a:rPr lang="pt-PT" smtClean="0"/>
              <a:t>‹#›</a:t>
            </a:fld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42911506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4EA3F-067D-43CF-BA17-28E838D9D559}" type="datetime1">
              <a:rPr lang="pt-PT" smtClean="0"/>
              <a:t>08/08/2022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2135C-9ADE-45BF-8D5A-B9A91390A29A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1190506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8EEAC-9456-4C9D-B99F-BB840B677ECE}" type="datetime1">
              <a:rPr lang="pt-PT" smtClean="0"/>
              <a:t>08/08/2022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2135C-9ADE-45BF-8D5A-B9A91390A29A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5153453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74488-8424-4AE0-8A78-769E9A898E82}" type="datetime1">
              <a:rPr lang="pt-PT" smtClean="0"/>
              <a:t>08/08/2022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2135C-9ADE-45BF-8D5A-B9A91390A29A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3161428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90A4D-38D4-4CEC-B755-B28D786E6743}" type="datetime1">
              <a:rPr lang="pt-PT" smtClean="0"/>
              <a:t>08/08/2022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2135C-9ADE-45BF-8D5A-B9A91390A29A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0779736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31C6F4-E3A1-4C61-A464-842FF74135A9}" type="datetime1">
              <a:rPr lang="pt-PT" smtClean="0"/>
              <a:t>08/08/2022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2135C-9ADE-45BF-8D5A-B9A91390A29A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9064573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2C082-0EBA-4FCE-BB30-E3AF078AE3DD}" type="datetime1">
              <a:rPr lang="pt-PT" smtClean="0"/>
              <a:t>08/08/2022</a:t>
            </a:fld>
            <a:endParaRPr lang="pt-P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2135C-9ADE-45BF-8D5A-B9A91390A29A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0848575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4F743-60DC-4CAB-97ED-F489BCDC2472}" type="datetime1">
              <a:rPr lang="pt-PT" smtClean="0"/>
              <a:t>08/08/2022</a:t>
            </a:fld>
            <a:endParaRPr lang="pt-P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2135C-9ADE-45BF-8D5A-B9A91390A29A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2703646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0BE46-F677-481D-9F55-CA1EF9BB0822}" type="datetime1">
              <a:rPr lang="pt-PT" smtClean="0"/>
              <a:t>08/08/2022</a:t>
            </a:fld>
            <a:endParaRPr lang="pt-P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2135C-9ADE-45BF-8D5A-B9A91390A29A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7455626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88D17-A4B1-45DB-BEF5-C030BB437481}" type="datetime1">
              <a:rPr lang="pt-PT" smtClean="0"/>
              <a:t>08/08/2022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2135C-9ADE-45BF-8D5A-B9A91390A29A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1129410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P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8741F-6FB2-46BA-B82D-BDB2C1AA5F68}" type="datetime1">
              <a:rPr lang="pt-PT" smtClean="0"/>
              <a:t>08/08/2022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2135C-9ADE-45BF-8D5A-B9A91390A29A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0605466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67744" y="274638"/>
            <a:ext cx="641905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pt-PT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54C6EF-62E0-4668-99DE-9CE2123BD5A8}" type="datetime1">
              <a:rPr lang="pt-PT" smtClean="0"/>
              <a:t>08/08/2022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68194" y="5715600"/>
            <a:ext cx="5220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82135C-9ADE-45BF-8D5A-B9A91390A29A}" type="slidenum">
              <a:rPr lang="pt-PT" smtClean="0"/>
              <a:t>‹#›</a:t>
            </a:fld>
            <a:endParaRPr lang="pt-PT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85754" y="6134394"/>
            <a:ext cx="1133012" cy="688201"/>
          </a:xfrm>
          <a:prstGeom prst="rect">
            <a:avLst/>
          </a:prstGeom>
        </p:spPr>
      </p:pic>
      <p:grpSp>
        <p:nvGrpSpPr>
          <p:cNvPr id="9" name="Grupo 3"/>
          <p:cNvGrpSpPr/>
          <p:nvPr userDrawn="1"/>
        </p:nvGrpSpPr>
        <p:grpSpPr>
          <a:xfrm>
            <a:off x="0" y="6058694"/>
            <a:ext cx="7308304" cy="777701"/>
            <a:chOff x="-41746" y="6398224"/>
            <a:chExt cx="6698075" cy="568556"/>
          </a:xfrm>
        </p:grpSpPr>
        <p:pic>
          <p:nvPicPr>
            <p:cNvPr id="10" name="Picture 2"/>
            <p:cNvPicPr>
              <a:picLocks noChangeAspect="1" noChangeArrowheads="1"/>
            </p:cNvPicPr>
            <p:nvPr/>
          </p:nvPicPr>
          <p:blipFill>
            <a:blip r:embed="rId1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41746" y="6398224"/>
              <a:ext cx="3553140" cy="5524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1" name="Picture 2"/>
            <p:cNvPicPr>
              <a:picLocks noChangeAspect="1" noChangeArrowheads="1"/>
            </p:cNvPicPr>
            <p:nvPr/>
          </p:nvPicPr>
          <p:blipFill>
            <a:blip r:embed="rId1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34152" y="6414330"/>
              <a:ext cx="3222177" cy="5524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pic>
        <p:nvPicPr>
          <p:cNvPr id="13" name="Content Placeholder 6"/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323988" y="6134394"/>
            <a:ext cx="848412" cy="68935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8475"/>
            <a:ext cx="1547664" cy="7782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7700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3528" y="1844824"/>
            <a:ext cx="8424936" cy="2267962"/>
          </a:xfrm>
        </p:spPr>
        <p:txBody>
          <a:bodyPr>
            <a:noAutofit/>
          </a:bodyPr>
          <a:lstStyle/>
          <a:p>
            <a:r>
              <a:rPr lang="pt-PT" sz="4800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POLÍTICA DA QUALIDADE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2135C-9ADE-45BF-8D5A-B9A91390A29A}" type="slidenum">
              <a:rPr lang="pt-PT" smtClean="0"/>
              <a:t>1</a:t>
            </a:fld>
            <a:r>
              <a:rPr lang="pt-PT" dirty="0" smtClean="0"/>
              <a:t>/4</a:t>
            </a:r>
            <a:endParaRPr lang="pt-PT" dirty="0"/>
          </a:p>
        </p:txBody>
      </p:sp>
      <p:sp>
        <p:nvSpPr>
          <p:cNvPr id="7" name="Rectangle 6"/>
          <p:cNvSpPr/>
          <p:nvPr/>
        </p:nvSpPr>
        <p:spPr>
          <a:xfrm>
            <a:off x="1763688" y="620688"/>
            <a:ext cx="4629155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pt-PT" sz="1100" b="1" dirty="0">
              <a:ln w="11430"/>
              <a:solidFill>
                <a:schemeClr val="accent1">
                  <a:lumMod val="75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lgerian" panose="04020705040A02060702" pitchFamily="82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259632" y="548680"/>
            <a:ext cx="695674" cy="36933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endParaRPr lang="en-US" b="1" dirty="0">
              <a:ln w="11430">
                <a:noFill/>
              </a:ln>
              <a:solidFill>
                <a:schemeClr val="accent1">
                  <a:lumMod val="75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lgerian" panose="04020705040A02060702" pitchFamily="82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 rot="626955">
            <a:off x="3548530" y="4120995"/>
            <a:ext cx="50405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800" b="1" dirty="0" smtClean="0">
                <a:solidFill>
                  <a:schemeClr val="bg1"/>
                </a:solidFill>
              </a:rPr>
              <a:t>SGQ</a:t>
            </a:r>
            <a:endParaRPr lang="pt-PT" sz="800" b="1" dirty="0">
              <a:solidFill>
                <a:schemeClr val="bg1"/>
              </a:solidFill>
            </a:endParaRPr>
          </a:p>
        </p:txBody>
      </p:sp>
      <p:sp>
        <p:nvSpPr>
          <p:cNvPr id="11" name="Footer Placeholder 10"/>
          <p:cNvSpPr>
            <a:spLocks noGrp="1"/>
          </p:cNvSpPr>
          <p:nvPr/>
        </p:nvSpPr>
        <p:spPr>
          <a:xfrm>
            <a:off x="107504" y="5700381"/>
            <a:ext cx="714600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PT" b="1" dirty="0" smtClean="0">
                <a:solidFill>
                  <a:srgbClr val="00B050"/>
                </a:solidFill>
                <a:latin typeface="Bookman Old Style" panose="02050604050505020204" pitchFamily="18" charset="0"/>
              </a:rPr>
              <a:t>CEDSIF, IP, </a:t>
            </a:r>
            <a:r>
              <a:rPr lang="pt-PT" b="1" i="1" dirty="0" smtClean="0">
                <a:solidFill>
                  <a:srgbClr val="00B050"/>
                </a:solidFill>
                <a:latin typeface="Bookman Old Style" panose="02050604050505020204" pitchFamily="18" charset="0"/>
              </a:rPr>
              <a:t>- Provendo Soluções Resolutivas e Sustentáveis à Gestão das Finanças Públicas</a:t>
            </a:r>
            <a:endParaRPr lang="en-US" b="1" i="1" dirty="0">
              <a:solidFill>
                <a:srgbClr val="00B050"/>
              </a:solidFill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9509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755576" y="764704"/>
            <a:ext cx="7200800" cy="4874097"/>
          </a:xfrm>
        </p:spPr>
        <p:txBody>
          <a:bodyPr>
            <a:norm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endParaRPr lang="pt-PT" sz="2200" dirty="0">
              <a:solidFill>
                <a:schemeClr val="bg1">
                  <a:lumMod val="50000"/>
                </a:schemeClr>
              </a:solidFill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pt-PT" sz="2400" dirty="0">
                <a:solidFill>
                  <a:schemeClr val="bg1">
                    <a:lumMod val="50000"/>
                  </a:schemeClr>
                </a:solidFill>
              </a:rPr>
              <a:t>O CEDSIF, IP considera a Política da Qualidade uma componente fundamental das políticas e estratégias globais da organização e um </a:t>
            </a:r>
            <a:r>
              <a:rPr lang="pt-PT" sz="2400" dirty="0" err="1">
                <a:solidFill>
                  <a:schemeClr val="bg1">
                    <a:lumMod val="50000"/>
                  </a:schemeClr>
                </a:solidFill>
              </a:rPr>
              <a:t>factor</a:t>
            </a:r>
            <a:r>
              <a:rPr lang="pt-PT" sz="2400" dirty="0">
                <a:solidFill>
                  <a:schemeClr val="bg1">
                    <a:lumMod val="50000"/>
                  </a:schemeClr>
                </a:solidFill>
              </a:rPr>
              <a:t> crítico para o sucesso e sustentabilidade a longo prazo nos serviços que presta na modernização de processos, implementação de soluções tecnológicas e desenvolvimento de competências organizacionais no âmbito da Gestão de Finanças Públicas e áreas complementares.</a:t>
            </a:r>
          </a:p>
          <a:p>
            <a:endParaRPr lang="pt-P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2135C-9ADE-45BF-8D5A-B9A91390A29A}" type="slidenum">
              <a:rPr lang="pt-PT" smtClean="0"/>
              <a:t>2</a:t>
            </a:fld>
            <a:r>
              <a:rPr lang="pt-PT" dirty="0" smtClean="0"/>
              <a:t>/4</a:t>
            </a:r>
            <a:endParaRPr lang="pt-PT" dirty="0"/>
          </a:p>
        </p:txBody>
      </p:sp>
      <p:sp>
        <p:nvSpPr>
          <p:cNvPr id="7" name="Rectangle 6"/>
          <p:cNvSpPr/>
          <p:nvPr/>
        </p:nvSpPr>
        <p:spPr>
          <a:xfrm>
            <a:off x="1763688" y="620688"/>
            <a:ext cx="4629155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pt-PT" sz="1100" b="1" dirty="0">
              <a:ln w="11430"/>
              <a:solidFill>
                <a:schemeClr val="accent1">
                  <a:lumMod val="75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lgerian" panose="04020705040A02060702" pitchFamily="82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259632" y="548680"/>
            <a:ext cx="695674" cy="36933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endParaRPr lang="en-US" b="1" dirty="0">
              <a:ln w="11430">
                <a:noFill/>
              </a:ln>
              <a:solidFill>
                <a:schemeClr val="accent1">
                  <a:lumMod val="75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lgerian" panose="04020705040A02060702" pitchFamily="82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 rot="626955">
            <a:off x="3548530" y="4120995"/>
            <a:ext cx="50405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800" b="1" dirty="0" smtClean="0">
                <a:solidFill>
                  <a:schemeClr val="bg1"/>
                </a:solidFill>
              </a:rPr>
              <a:t>SGQ</a:t>
            </a:r>
            <a:endParaRPr lang="pt-PT" sz="800" b="1" dirty="0">
              <a:solidFill>
                <a:schemeClr val="bg1"/>
              </a:solidFill>
            </a:endParaRPr>
          </a:p>
        </p:txBody>
      </p:sp>
      <p:sp>
        <p:nvSpPr>
          <p:cNvPr id="9" name="Footer Placeholder 10"/>
          <p:cNvSpPr>
            <a:spLocks noGrp="1"/>
          </p:cNvSpPr>
          <p:nvPr/>
        </p:nvSpPr>
        <p:spPr>
          <a:xfrm>
            <a:off x="107504" y="5700381"/>
            <a:ext cx="714600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PT" b="1" dirty="0" smtClean="0">
                <a:solidFill>
                  <a:srgbClr val="00B050"/>
                </a:solidFill>
                <a:latin typeface="Bookman Old Style" panose="02050604050505020204" pitchFamily="18" charset="0"/>
              </a:rPr>
              <a:t>CEDSIF, IP, </a:t>
            </a:r>
            <a:r>
              <a:rPr lang="pt-PT" b="1" i="1" dirty="0" smtClean="0">
                <a:solidFill>
                  <a:srgbClr val="00B050"/>
                </a:solidFill>
                <a:latin typeface="Bookman Old Style" panose="02050604050505020204" pitchFamily="18" charset="0"/>
              </a:rPr>
              <a:t>- Provendo Soluções Resolutivas e Sustentáveis à Gestão das Finanças Públicas</a:t>
            </a:r>
            <a:endParaRPr lang="en-US" b="1" i="1" dirty="0">
              <a:solidFill>
                <a:srgbClr val="00B050"/>
              </a:solidFill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623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489646"/>
            <a:ext cx="8229600" cy="4459634"/>
          </a:xfrm>
        </p:spPr>
        <p:txBody>
          <a:bodyPr>
            <a:noAutofit/>
          </a:bodyPr>
          <a:lstStyle/>
          <a:p>
            <a:pPr marL="0" indent="0" algn="just">
              <a:spcBef>
                <a:spcPts val="600"/>
              </a:spcBef>
              <a:spcAft>
                <a:spcPts val="600"/>
              </a:spcAft>
              <a:buNone/>
            </a:pPr>
            <a:r>
              <a:rPr lang="pt-PT" sz="2400" dirty="0">
                <a:solidFill>
                  <a:schemeClr val="bg1">
                    <a:lumMod val="50000"/>
                  </a:schemeClr>
                </a:solidFill>
              </a:rPr>
              <a:t>O Conselho de Administração do CEDSIF, IP e todos membros da </a:t>
            </a:r>
            <a:r>
              <a:rPr lang="pt-PT" sz="2400" dirty="0" err="1">
                <a:solidFill>
                  <a:schemeClr val="bg1">
                    <a:lumMod val="50000"/>
                  </a:schemeClr>
                </a:solidFill>
              </a:rPr>
              <a:t>Direcção</a:t>
            </a:r>
            <a:r>
              <a:rPr lang="pt-PT" sz="2400" dirty="0">
                <a:solidFill>
                  <a:schemeClr val="bg1">
                    <a:lumMod val="50000"/>
                  </a:schemeClr>
                </a:solidFill>
              </a:rPr>
              <a:t>, Gestores e Colaboradores assumem o comprometimento de</a:t>
            </a:r>
            <a:r>
              <a:rPr lang="pt-PT" sz="2400" dirty="0" smtClean="0">
                <a:solidFill>
                  <a:schemeClr val="bg1">
                    <a:lumMod val="50000"/>
                  </a:schemeClr>
                </a:solidFill>
              </a:rPr>
              <a:t>:</a:t>
            </a:r>
            <a:endParaRPr lang="pt-PT" sz="2400" dirty="0">
              <a:solidFill>
                <a:schemeClr val="bg1">
                  <a:lumMod val="50000"/>
                </a:schemeClr>
              </a:solidFill>
            </a:endParaRPr>
          </a:p>
          <a:p>
            <a:pPr marL="0" indent="0" algn="just">
              <a:spcBef>
                <a:spcPts val="600"/>
              </a:spcBef>
              <a:spcAft>
                <a:spcPts val="600"/>
              </a:spcAft>
              <a:buNone/>
            </a:pPr>
            <a:r>
              <a:rPr lang="pt-PT" sz="2400" dirty="0">
                <a:solidFill>
                  <a:schemeClr val="bg1">
                    <a:lumMod val="50000"/>
                  </a:schemeClr>
                </a:solidFill>
              </a:rPr>
              <a:t>•	Cumprir os requisitos e melhorar continuamente a eficácia do Sistema de Gestão da Qualidade, conforme a Norma ISO 9001:2015 e outros padrões nacionais e internacionais, de forma a corresponder às expectativas dos seus clientes, colaboradores, parceiros e outras partes interessadas;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2135C-9ADE-45BF-8D5A-B9A91390A29A}" type="slidenum">
              <a:rPr lang="pt-PT" smtClean="0"/>
              <a:t>3</a:t>
            </a:fld>
            <a:r>
              <a:rPr lang="pt-PT" dirty="0" smtClean="0"/>
              <a:t>/4</a:t>
            </a:r>
            <a:endParaRPr lang="pt-PT" dirty="0"/>
          </a:p>
        </p:txBody>
      </p:sp>
      <p:sp>
        <p:nvSpPr>
          <p:cNvPr id="7" name="Rectangle 6"/>
          <p:cNvSpPr/>
          <p:nvPr/>
        </p:nvSpPr>
        <p:spPr>
          <a:xfrm>
            <a:off x="1763688" y="620688"/>
            <a:ext cx="4629155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pt-PT" sz="1100" b="1" dirty="0">
              <a:ln w="11430"/>
              <a:solidFill>
                <a:schemeClr val="accent1">
                  <a:lumMod val="75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lgerian" panose="04020705040A02060702" pitchFamily="82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259632" y="548680"/>
            <a:ext cx="695674" cy="36933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endParaRPr lang="en-US" b="1" dirty="0">
              <a:ln w="11430">
                <a:noFill/>
              </a:ln>
              <a:solidFill>
                <a:schemeClr val="accent1">
                  <a:lumMod val="75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lgerian" panose="04020705040A02060702" pitchFamily="82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 rot="626955">
            <a:off x="3548530" y="4120995"/>
            <a:ext cx="50405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800" b="1" dirty="0" smtClean="0">
                <a:solidFill>
                  <a:schemeClr val="bg1"/>
                </a:solidFill>
              </a:rPr>
              <a:t>SGQ</a:t>
            </a:r>
            <a:endParaRPr lang="pt-PT" sz="800" b="1" dirty="0">
              <a:solidFill>
                <a:schemeClr val="bg1"/>
              </a:solidFill>
            </a:endParaRPr>
          </a:p>
        </p:txBody>
      </p:sp>
      <p:sp>
        <p:nvSpPr>
          <p:cNvPr id="9" name="Footer Placeholder 10"/>
          <p:cNvSpPr>
            <a:spLocks noGrp="1"/>
          </p:cNvSpPr>
          <p:nvPr/>
        </p:nvSpPr>
        <p:spPr>
          <a:xfrm>
            <a:off x="107504" y="5715600"/>
            <a:ext cx="714600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PT" b="1" dirty="0" smtClean="0">
                <a:solidFill>
                  <a:srgbClr val="00B050"/>
                </a:solidFill>
                <a:latin typeface="Bookman Old Style" panose="02050604050505020204" pitchFamily="18" charset="0"/>
              </a:rPr>
              <a:t>CEDSIF, IP, </a:t>
            </a:r>
            <a:r>
              <a:rPr lang="pt-PT" b="1" i="1" dirty="0" smtClean="0">
                <a:solidFill>
                  <a:srgbClr val="00B050"/>
                </a:solidFill>
                <a:latin typeface="Bookman Old Style" panose="02050604050505020204" pitchFamily="18" charset="0"/>
              </a:rPr>
              <a:t>- Provendo Soluções Resolutivas e Sustentáveis à Gestão das Finanças Públicas</a:t>
            </a:r>
            <a:endParaRPr lang="en-US" b="1" i="1" dirty="0">
              <a:solidFill>
                <a:srgbClr val="00B050"/>
              </a:solidFill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872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539552" y="990021"/>
            <a:ext cx="7920880" cy="4648780"/>
          </a:xfrm>
        </p:spPr>
        <p:txBody>
          <a:bodyPr>
            <a:normAutofit fontScale="92500"/>
          </a:bodyPr>
          <a:lstStyle/>
          <a:p>
            <a:pPr algn="just"/>
            <a:r>
              <a:rPr lang="pt-PT" sz="3100" dirty="0">
                <a:solidFill>
                  <a:schemeClr val="bg1">
                    <a:lumMod val="50000"/>
                  </a:schemeClr>
                </a:solidFill>
              </a:rPr>
              <a:t>•</a:t>
            </a:r>
            <a:r>
              <a:rPr lang="pt-PT" sz="3800" dirty="0">
                <a:solidFill>
                  <a:schemeClr val="bg1">
                    <a:lumMod val="50000"/>
                  </a:schemeClr>
                </a:solidFill>
              </a:rPr>
              <a:t>	</a:t>
            </a:r>
            <a:r>
              <a:rPr lang="pt-PT" sz="2600" dirty="0">
                <a:solidFill>
                  <a:schemeClr val="bg1">
                    <a:lumMod val="50000"/>
                  </a:schemeClr>
                </a:solidFill>
              </a:rPr>
              <a:t>Garantir a satisfação dos seus clientes com soluções que satisfaçam às suas necessidades nos prazos acordados, de modo a proporcionar qualidade de serviço ao Estado e aos cidadãos, contribuindo para a modernização da Gestão de Finanças Públicas e áreas complementares;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pt-PT" sz="2600" dirty="0">
              <a:solidFill>
                <a:schemeClr val="bg1">
                  <a:lumMod val="50000"/>
                </a:schemeClr>
              </a:solidFill>
            </a:endParaRPr>
          </a:p>
          <a:p>
            <a:pPr algn="just"/>
            <a:r>
              <a:rPr lang="pt-PT" sz="2600" dirty="0">
                <a:solidFill>
                  <a:schemeClr val="bg1">
                    <a:lumMod val="50000"/>
                  </a:schemeClr>
                </a:solidFill>
              </a:rPr>
              <a:t>•	Assegurar as condições que proporcionem o melhor desenvolvimento e realização profissional dos seus colaboradores para que zelem pela qualidade das tarefas que desempenham, </a:t>
            </a:r>
            <a:r>
              <a:rPr lang="pt-PT" sz="2600" dirty="0" err="1">
                <a:solidFill>
                  <a:schemeClr val="bg1">
                    <a:lumMod val="50000"/>
                  </a:schemeClr>
                </a:solidFill>
              </a:rPr>
              <a:t>actuando</a:t>
            </a:r>
            <a:r>
              <a:rPr lang="pt-PT" sz="2600" dirty="0">
                <a:solidFill>
                  <a:schemeClr val="bg1">
                    <a:lumMod val="50000"/>
                  </a:schemeClr>
                </a:solidFill>
              </a:rPr>
              <a:t> sempre de forma consciente, ética e responsável; </a:t>
            </a:r>
          </a:p>
          <a:p>
            <a:endParaRPr lang="pt-P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2135C-9ADE-45BF-8D5A-B9A91390A29A}" type="slidenum">
              <a:rPr lang="pt-PT" smtClean="0"/>
              <a:t>4</a:t>
            </a:fld>
            <a:r>
              <a:rPr lang="pt-PT" dirty="0" smtClean="0"/>
              <a:t>/4</a:t>
            </a:r>
            <a:endParaRPr lang="pt-PT" dirty="0"/>
          </a:p>
        </p:txBody>
      </p:sp>
      <p:sp>
        <p:nvSpPr>
          <p:cNvPr id="7" name="Rectangle 6"/>
          <p:cNvSpPr/>
          <p:nvPr/>
        </p:nvSpPr>
        <p:spPr>
          <a:xfrm>
            <a:off x="1763688" y="620688"/>
            <a:ext cx="4629155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pt-PT" sz="1100" b="1" dirty="0">
              <a:ln w="11430"/>
              <a:solidFill>
                <a:schemeClr val="accent1">
                  <a:lumMod val="75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lgerian" panose="04020705040A02060702" pitchFamily="82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259632" y="548680"/>
            <a:ext cx="695674" cy="36933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endParaRPr lang="en-US" b="1" dirty="0">
              <a:ln w="11430">
                <a:noFill/>
              </a:ln>
              <a:solidFill>
                <a:schemeClr val="accent1">
                  <a:lumMod val="75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lgerian" panose="04020705040A02060702" pitchFamily="82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 rot="626955">
            <a:off x="3548530" y="4120995"/>
            <a:ext cx="50405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800" b="1" dirty="0" smtClean="0">
                <a:solidFill>
                  <a:schemeClr val="bg1"/>
                </a:solidFill>
              </a:rPr>
              <a:t>SGQ</a:t>
            </a:r>
            <a:endParaRPr lang="pt-PT" sz="800" b="1" dirty="0">
              <a:solidFill>
                <a:schemeClr val="bg1"/>
              </a:solidFill>
            </a:endParaRPr>
          </a:p>
        </p:txBody>
      </p:sp>
      <p:sp>
        <p:nvSpPr>
          <p:cNvPr id="9" name="Footer Placeholder 10"/>
          <p:cNvSpPr>
            <a:spLocks noGrp="1"/>
          </p:cNvSpPr>
          <p:nvPr/>
        </p:nvSpPr>
        <p:spPr>
          <a:xfrm>
            <a:off x="107504" y="5700381"/>
            <a:ext cx="714600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PT" b="1" dirty="0" smtClean="0">
                <a:solidFill>
                  <a:srgbClr val="00B050"/>
                </a:solidFill>
                <a:latin typeface="Bookman Old Style" panose="02050604050505020204" pitchFamily="18" charset="0"/>
              </a:rPr>
              <a:t>CEDSIF, IP, </a:t>
            </a:r>
            <a:r>
              <a:rPr lang="pt-PT" b="1" i="1" dirty="0" smtClean="0">
                <a:solidFill>
                  <a:srgbClr val="00B050"/>
                </a:solidFill>
                <a:latin typeface="Bookman Old Style" panose="02050604050505020204" pitchFamily="18" charset="0"/>
              </a:rPr>
              <a:t>- Provendo Soluções Resolutivas e Sustentáveis à Gestão das Finanças Públicas</a:t>
            </a:r>
            <a:endParaRPr lang="en-US" b="1" i="1" dirty="0">
              <a:solidFill>
                <a:srgbClr val="00B050"/>
              </a:solidFill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2268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47664" y="4665707"/>
            <a:ext cx="5829300" cy="1571605"/>
          </a:xfrm>
          <a:prstGeom prst="rect">
            <a:avLst/>
          </a:prstGeom>
        </p:spPr>
      </p:pic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395536" y="751493"/>
            <a:ext cx="7560840" cy="4323647"/>
          </a:xfrm>
        </p:spPr>
        <p:txBody>
          <a:bodyPr>
            <a:normAutofit fontScale="40000" lnSpcReduction="20000"/>
          </a:bodyPr>
          <a:lstStyle/>
          <a:p>
            <a:pPr algn="just"/>
            <a:r>
              <a:rPr lang="pt-PT" sz="6200" dirty="0">
                <a:solidFill>
                  <a:schemeClr val="bg1">
                    <a:lumMod val="50000"/>
                  </a:schemeClr>
                </a:solidFill>
              </a:rPr>
              <a:t>•	Proporcionar um enquadramento adequado, no sistema de gestão, para o estabelecimento e revisão dos objectivos da qualidade, assim como, a provisão dos recursos adequados à concretização daqueles objectivos; e</a:t>
            </a:r>
          </a:p>
          <a:p>
            <a:pPr algn="just"/>
            <a:endParaRPr lang="pt-PT" sz="6000" dirty="0">
              <a:solidFill>
                <a:schemeClr val="bg1">
                  <a:lumMod val="50000"/>
                </a:schemeClr>
              </a:solidFill>
            </a:endParaRPr>
          </a:p>
          <a:p>
            <a:pPr algn="just"/>
            <a:r>
              <a:rPr lang="pt-PT" sz="6000" dirty="0">
                <a:solidFill>
                  <a:schemeClr val="bg1">
                    <a:lumMod val="50000"/>
                  </a:schemeClr>
                </a:solidFill>
              </a:rPr>
              <a:t>•	Manter permanentemente um referencial de melhoria contínua próprio, único partilhado e adequado à estratégia da organização por forma a assegurar o consenso organizacional e promover a motivação dos colaboradores e alinhamento estratégico de toda a </a:t>
            </a:r>
            <a:r>
              <a:rPr lang="pt-PT" sz="6000" dirty="0" err="1" smtClean="0">
                <a:solidFill>
                  <a:schemeClr val="bg1">
                    <a:lumMod val="50000"/>
                  </a:schemeClr>
                </a:solidFill>
              </a:rPr>
              <a:t>actividade</a:t>
            </a:r>
            <a:r>
              <a:rPr lang="pt-PT" sz="6000" dirty="0" smtClean="0">
                <a:solidFill>
                  <a:schemeClr val="bg1">
                    <a:lumMod val="50000"/>
                  </a:schemeClr>
                </a:solidFill>
              </a:rPr>
              <a:t>, </a:t>
            </a:r>
            <a:r>
              <a:rPr lang="pt-PT" sz="6000" dirty="0">
                <a:solidFill>
                  <a:schemeClr val="bg1">
                    <a:lumMod val="50000"/>
                  </a:schemeClr>
                </a:solidFill>
              </a:rPr>
              <a:t>transformando a organização numa comunidade de prática.</a:t>
            </a:r>
          </a:p>
          <a:p>
            <a:pPr algn="just"/>
            <a:endParaRPr lang="pt-PT" sz="60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2135C-9ADE-45BF-8D5A-B9A91390A29A}" type="slidenum">
              <a:rPr lang="pt-PT" smtClean="0"/>
              <a:t>5</a:t>
            </a:fld>
            <a:r>
              <a:rPr lang="pt-PT" dirty="0" smtClean="0"/>
              <a:t>/4</a:t>
            </a:r>
            <a:endParaRPr lang="pt-PT" dirty="0"/>
          </a:p>
        </p:txBody>
      </p:sp>
      <p:sp>
        <p:nvSpPr>
          <p:cNvPr id="7" name="Rectangle 6"/>
          <p:cNvSpPr/>
          <p:nvPr/>
        </p:nvSpPr>
        <p:spPr>
          <a:xfrm>
            <a:off x="1763688" y="620688"/>
            <a:ext cx="4629155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pt-PT" sz="1100" b="1" dirty="0">
              <a:ln w="11430"/>
              <a:solidFill>
                <a:schemeClr val="accent1">
                  <a:lumMod val="75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lgerian" panose="04020705040A02060702" pitchFamily="82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259632" y="548680"/>
            <a:ext cx="695674" cy="36933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endParaRPr lang="en-US" b="1" dirty="0">
              <a:ln w="11430">
                <a:noFill/>
              </a:ln>
              <a:solidFill>
                <a:schemeClr val="accent1">
                  <a:lumMod val="75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lgerian" panose="04020705040A02060702" pitchFamily="82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 rot="626955">
            <a:off x="3548530" y="4120995"/>
            <a:ext cx="50405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800" b="1" dirty="0" smtClean="0">
                <a:solidFill>
                  <a:schemeClr val="bg1"/>
                </a:solidFill>
              </a:rPr>
              <a:t>SGQ</a:t>
            </a:r>
            <a:endParaRPr lang="pt-PT" sz="800" b="1" dirty="0">
              <a:solidFill>
                <a:schemeClr val="bg1"/>
              </a:solidFill>
            </a:endParaRPr>
          </a:p>
        </p:txBody>
      </p:sp>
      <p:sp>
        <p:nvSpPr>
          <p:cNvPr id="9" name="Footer Placeholder 10"/>
          <p:cNvSpPr>
            <a:spLocks noGrp="1"/>
          </p:cNvSpPr>
          <p:nvPr/>
        </p:nvSpPr>
        <p:spPr>
          <a:xfrm>
            <a:off x="107504" y="5700381"/>
            <a:ext cx="714600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PT" b="1" dirty="0" smtClean="0">
                <a:solidFill>
                  <a:srgbClr val="00B050"/>
                </a:solidFill>
                <a:latin typeface="Bookman Old Style" panose="02050604050505020204" pitchFamily="18" charset="0"/>
              </a:rPr>
              <a:t>CEDSIF, IP, </a:t>
            </a:r>
            <a:r>
              <a:rPr lang="pt-PT" b="1" i="1" dirty="0" smtClean="0">
                <a:solidFill>
                  <a:srgbClr val="00B050"/>
                </a:solidFill>
                <a:latin typeface="Bookman Old Style" panose="02050604050505020204" pitchFamily="18" charset="0"/>
              </a:rPr>
              <a:t>- Provendo Soluções Resolutivas e Sustentáveis à Gestão das Finanças Públicas</a:t>
            </a:r>
            <a:endParaRPr lang="en-US" b="1" i="1" dirty="0">
              <a:solidFill>
                <a:srgbClr val="00B050"/>
              </a:solidFill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4466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50328</TotalTime>
  <Words>387</Words>
  <Application>Microsoft Office PowerPoint</Application>
  <PresentationFormat>On-screen Show (4:3)</PresentationFormat>
  <Paragraphs>31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Algerian</vt:lpstr>
      <vt:lpstr>Arial</vt:lpstr>
      <vt:lpstr>Bookman Old Style</vt:lpstr>
      <vt:lpstr>Calibri</vt:lpstr>
      <vt:lpstr>Office Theme</vt:lpstr>
      <vt:lpstr>POLÍTICA DA QUALIDADE</vt:lpstr>
      <vt:lpstr>PowerPoint Presentation</vt:lpstr>
      <vt:lpstr>PowerPoint Presentation</vt:lpstr>
      <vt:lpstr>PowerPoint Presentation</vt:lpstr>
      <vt:lpstr>PowerPoint Presentation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SERVIÇO  DE  QUALIDADE E CERTIFICAÇÃO</dc:title>
  <dc:creator>Celio Pereira</dc:creator>
  <cp:lastModifiedBy>Nercenia Mbie</cp:lastModifiedBy>
  <cp:revision>670</cp:revision>
  <cp:lastPrinted>2021-12-07T08:08:34Z</cp:lastPrinted>
  <dcterms:created xsi:type="dcterms:W3CDTF">2016-11-23T12:38:10Z</dcterms:created>
  <dcterms:modified xsi:type="dcterms:W3CDTF">2022-08-08T15:54:05Z</dcterms:modified>
</cp:coreProperties>
</file>